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53" d="100"/>
          <a:sy n="53" d="100"/>
        </p:scale>
        <p:origin x="2486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815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28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314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843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7964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3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993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63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105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0077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43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A0BE6-A292-4933-9617-AAEBEC67906D}" type="datetimeFigureOut">
              <a:rPr lang="it-IT" smtClean="0"/>
              <a:t>29/04/2026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A9A3A-E0F2-4CCA-B796-F7033938E5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908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F79DA729-E05E-493F-BC61-BB0521B7FCCD}"/>
              </a:ext>
            </a:extLst>
          </p:cNvPr>
          <p:cNvSpPr/>
          <p:nvPr/>
        </p:nvSpPr>
        <p:spPr>
          <a:xfrm>
            <a:off x="-46091" y="3805984"/>
            <a:ext cx="7735757" cy="1422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600" b="1" dirty="0">
                <a:solidFill>
                  <a:srgbClr val="2E6CA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Saluti</a:t>
            </a:r>
          </a:p>
          <a:p>
            <a:pPr algn="ctr"/>
            <a:r>
              <a:rPr lang="it-IT" b="1" cap="small" dirty="0"/>
              <a:t>Prof. Roberto </a:t>
            </a:r>
            <a:r>
              <a:rPr lang="it-IT" b="1" cap="small" dirty="0" err="1"/>
              <a:t>Cellini</a:t>
            </a:r>
            <a:endParaRPr lang="it-IT" dirty="0"/>
          </a:p>
          <a:p>
            <a:pPr algn="ctr"/>
            <a:r>
              <a:rPr lang="it-IT" spc="-150" dirty="0"/>
              <a:t>Direttore del Dipartimento di Economia e Impresa</a:t>
            </a:r>
          </a:p>
          <a:p>
            <a:pPr algn="ctr"/>
            <a:endParaRPr lang="it-IT" sz="1600" b="1" dirty="0">
              <a:solidFill>
                <a:srgbClr val="2E6CA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1600" b="1" dirty="0">
                <a:solidFill>
                  <a:srgbClr val="2E6CA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Presiede</a:t>
            </a:r>
          </a:p>
          <a:p>
            <a:pPr lvl="0" algn="ctr"/>
            <a:r>
              <a:rPr lang="it-IT" b="1" cap="small" dirty="0">
                <a:solidFill>
                  <a:prstClr val="black"/>
                </a:solidFill>
              </a:rPr>
              <a:t>Prof.ssa Michela Cavallaro</a:t>
            </a:r>
            <a:r>
              <a:rPr lang="it-IT" cap="small" dirty="0">
                <a:solidFill>
                  <a:prstClr val="black"/>
                </a:solidFill>
              </a:rPr>
              <a:t>, </a:t>
            </a:r>
            <a:r>
              <a:rPr lang="it-IT" spc="-150" dirty="0">
                <a:solidFill>
                  <a:prstClr val="black"/>
                </a:solidFill>
              </a:rPr>
              <a:t>Ordinaria di Diritto Privato – Università di Catania</a:t>
            </a:r>
          </a:p>
          <a:p>
            <a:pPr lvl="0" algn="ctr"/>
            <a:r>
              <a:rPr lang="it-IT" sz="1600" b="1" dirty="0">
                <a:solidFill>
                  <a:srgbClr val="2E6CA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algn="ctr"/>
            <a:r>
              <a:rPr lang="it-IT" sz="1600" b="1" dirty="0">
                <a:solidFill>
                  <a:srgbClr val="2E6CA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Introduce</a:t>
            </a:r>
          </a:p>
          <a:p>
            <a:pPr lvl="0" algn="ctr"/>
            <a:r>
              <a:rPr lang="it-IT" b="1" cap="small" dirty="0">
                <a:solidFill>
                  <a:prstClr val="black"/>
                </a:solidFill>
              </a:rPr>
              <a:t>Prof. Salvatore Bosa</a:t>
            </a:r>
            <a:r>
              <a:rPr lang="it-IT" cap="small" spc="-150" dirty="0">
                <a:solidFill>
                  <a:prstClr val="black"/>
                </a:solidFill>
              </a:rPr>
              <a:t>,</a:t>
            </a:r>
            <a:r>
              <a:rPr lang="it-IT" b="1" cap="small" spc="-150" dirty="0">
                <a:solidFill>
                  <a:prstClr val="black"/>
                </a:solidFill>
              </a:rPr>
              <a:t> </a:t>
            </a:r>
            <a:r>
              <a:rPr lang="it-IT" spc="-150" dirty="0">
                <a:solidFill>
                  <a:prstClr val="black"/>
                </a:solidFill>
              </a:rPr>
              <a:t>Associato di diritto Privato –</a:t>
            </a:r>
            <a:r>
              <a:rPr lang="it-IT" cap="small" spc="-150" dirty="0">
                <a:solidFill>
                  <a:prstClr val="black"/>
                </a:solidFill>
              </a:rPr>
              <a:t>  </a:t>
            </a:r>
            <a:r>
              <a:rPr lang="it-IT" spc="-150" dirty="0">
                <a:solidFill>
                  <a:prstClr val="black"/>
                </a:solidFill>
              </a:rPr>
              <a:t>Università di Catania</a:t>
            </a:r>
          </a:p>
          <a:p>
            <a:pPr marL="66675" marR="85725" algn="ctr">
              <a:spcBef>
                <a:spcPts val="290"/>
              </a:spcBef>
              <a:spcAft>
                <a:spcPts val="0"/>
              </a:spcAft>
            </a:pPr>
            <a:r>
              <a:rPr lang="it-IT" b="1" cap="small" spc="-150" dirty="0">
                <a:solidFill>
                  <a:schemeClr val="accent1"/>
                </a:solidFill>
              </a:rPr>
              <a:t> </a:t>
            </a:r>
            <a:r>
              <a:rPr lang="it-IT" i="1" spc="-15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Vent'anni di amministrazione di sostegno: luci e ombre</a:t>
            </a:r>
          </a:p>
          <a:p>
            <a:pPr lvl="0" algn="ctr"/>
            <a:endParaRPr lang="it-IT" sz="1600" b="1" dirty="0">
              <a:solidFill>
                <a:srgbClr val="2E6CA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it-IT" sz="1600" b="1" dirty="0">
                <a:solidFill>
                  <a:srgbClr val="2E6CA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Relazioni</a:t>
            </a:r>
          </a:p>
          <a:p>
            <a:pPr algn="ctr"/>
            <a:r>
              <a:rPr lang="it-IT" b="1" cap="small" dirty="0"/>
              <a:t>Prof. Gabriele Carapezza Figlia</a:t>
            </a:r>
            <a:r>
              <a:rPr lang="it-IT" cap="small" spc="-150" dirty="0"/>
              <a:t>,</a:t>
            </a:r>
            <a:r>
              <a:rPr lang="it-IT" b="1" cap="small" spc="-150" dirty="0"/>
              <a:t> </a:t>
            </a:r>
            <a:r>
              <a:rPr lang="it-IT" spc="-150" dirty="0"/>
              <a:t>Ordinario di Diritto Privato – Università Lumsa (sede di Palermo) </a:t>
            </a:r>
          </a:p>
          <a:p>
            <a:pPr algn="ctr"/>
            <a:r>
              <a:rPr lang="it-IT" i="1" spc="-15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Cura della persona vulnerabile mediante enti</a:t>
            </a:r>
            <a:endParaRPr lang="it-IT" sz="1600" i="1" spc="-15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" marR="85725" algn="ctr"/>
            <a:endParaRPr lang="it-IT" b="1" cap="small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" marR="85725" algn="ctr"/>
            <a:r>
              <a:rPr lang="it-IT" b="1" cap="small" dirty="0">
                <a:latin typeface="Calibri" panose="020F0502020204030204" pitchFamily="34" charset="0"/>
                <a:ea typeface="Calibri" panose="020F0502020204030204" pitchFamily="34" charset="0"/>
              </a:rPr>
              <a:t>Prof. Pierpaolo Sanfilippo</a:t>
            </a:r>
            <a:r>
              <a:rPr lang="it-IT" cap="small" spc="-150" dirty="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it-IT" b="1" cap="small" spc="-15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pc="-150" dirty="0">
                <a:latin typeface="Calibri" panose="020F0502020204030204" pitchFamily="34" charset="0"/>
                <a:ea typeface="Calibri" panose="020F0502020204030204" pitchFamily="34" charset="0"/>
              </a:rPr>
              <a:t>Ordinario di Diritto Commerciale – Università di Catania</a:t>
            </a:r>
          </a:p>
          <a:p>
            <a:pPr marL="68580" marR="85725" algn="ctr"/>
            <a:r>
              <a:rPr lang="it-IT" i="1" spc="-15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 nomina quale amministratore di sostegno di un ente del terzo settore: profili organizzativi</a:t>
            </a:r>
          </a:p>
          <a:p>
            <a:pPr marL="68580" marR="85725" algn="ctr"/>
            <a:endParaRPr lang="it-IT" sz="16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" marR="85725" algn="ctr"/>
            <a:r>
              <a:rPr lang="it-IT" sz="1600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Conclude</a:t>
            </a:r>
          </a:p>
          <a:p>
            <a:pPr marL="68580" marR="85725" algn="ctr">
              <a:spcAft>
                <a:spcPts val="0"/>
              </a:spcAft>
            </a:pPr>
            <a:r>
              <a:rPr lang="it-IT" b="1" cap="small" dirty="0">
                <a:latin typeface="Calibri" panose="020F0502020204030204" pitchFamily="34" charset="0"/>
                <a:ea typeface="Calibri" panose="020F0502020204030204" pitchFamily="34" charset="0"/>
              </a:rPr>
              <a:t>Prof. Mario Renna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it-IT" spc="-150" dirty="0">
                <a:latin typeface="Calibri" panose="020F0502020204030204" pitchFamily="34" charset="0"/>
                <a:ea typeface="Calibri" panose="020F0502020204030204" pitchFamily="34" charset="0"/>
              </a:rPr>
              <a:t>Associato di Diritto Privato – Università di Siena</a:t>
            </a:r>
          </a:p>
          <a:p>
            <a:pPr marL="68580" marR="85725" algn="ctr">
              <a:spcAft>
                <a:spcPts val="0"/>
              </a:spcAft>
            </a:pPr>
            <a:r>
              <a:rPr lang="it-IT" i="1" kern="0" spc="-150" dirty="0">
                <a:solidFill>
                  <a:schemeClr val="accent1"/>
                </a:solidFill>
                <a:latin typeface="Calibri" panose="020F0502020204030204" pitchFamily="34" charset="0"/>
              </a:rPr>
              <a:t>Il soggetto per la persona: l’amministrazione di sostegno </a:t>
            </a:r>
            <a:r>
              <a:rPr lang="it-IT" i="1" kern="0" spc="-150" dirty="0" err="1">
                <a:solidFill>
                  <a:schemeClr val="accent1"/>
                </a:solidFill>
                <a:latin typeface="Calibri" panose="020F0502020204030204" pitchFamily="34" charset="0"/>
              </a:rPr>
              <a:t>metaindividuale</a:t>
            </a:r>
            <a:endParaRPr lang="it-IT" i="1" kern="0" spc="-15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5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5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5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5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5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b="1" i="1" kern="0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" marR="85725" algn="ctr">
              <a:spcAft>
                <a:spcPts val="0"/>
              </a:spcAft>
            </a:pPr>
            <a:endParaRPr lang="it-IT" sz="1600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6040" marR="85725" algn="ctr">
              <a:spcBef>
                <a:spcPts val="290"/>
              </a:spcBef>
              <a:spcAft>
                <a:spcPts val="0"/>
              </a:spcAft>
            </a:pPr>
            <a:endParaRPr lang="it-IT" sz="1600" i="1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6040" marR="85725" algn="ctr">
              <a:spcBef>
                <a:spcPts val="290"/>
              </a:spcBef>
              <a:spcAft>
                <a:spcPts val="0"/>
              </a:spcAft>
            </a:pPr>
            <a:endParaRPr lang="it-IT" sz="1600" i="1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9055" marR="85725" lvl="0" algn="ctr">
              <a:spcBef>
                <a:spcPts val="290"/>
              </a:spcBef>
            </a:pPr>
            <a:endParaRPr lang="it-IT" sz="1600" i="1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9055" marR="85725" algn="ctr">
              <a:spcBef>
                <a:spcPts val="290"/>
              </a:spcBef>
              <a:spcAft>
                <a:spcPts val="0"/>
              </a:spcAft>
            </a:pPr>
            <a:endParaRPr lang="it-IT" sz="1600" i="1" spc="-10" dirty="0">
              <a:solidFill>
                <a:srgbClr val="92278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0FF70815-F5B7-435B-B114-045ADF420AD7}"/>
              </a:ext>
            </a:extLst>
          </p:cNvPr>
          <p:cNvPicPr/>
          <p:nvPr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099"/>
          <a:stretch/>
        </p:blipFill>
        <p:spPr bwMode="auto">
          <a:xfrm>
            <a:off x="556402" y="253001"/>
            <a:ext cx="1924983" cy="4663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C7E1E6B8-8DF0-4C8D-B8E1-8209C43C1817}"/>
              </a:ext>
            </a:extLst>
          </p:cNvPr>
          <p:cNvSpPr/>
          <p:nvPr/>
        </p:nvSpPr>
        <p:spPr>
          <a:xfrm>
            <a:off x="18904" y="996805"/>
            <a:ext cx="7605766" cy="2531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i="1" cap="small" dirty="0">
                <a:solidFill>
                  <a:srgbClr val="FF0000"/>
                </a:solidFill>
              </a:rPr>
              <a:t> </a:t>
            </a:r>
            <a:r>
              <a:rPr lang="it-IT" sz="2400" b="1" dirty="0">
                <a:solidFill>
                  <a:srgbClr val="FF0000"/>
                </a:solidFill>
              </a:rPr>
              <a:t>Seminario</a:t>
            </a:r>
          </a:p>
          <a:p>
            <a:pPr algn="ctr"/>
            <a:endParaRPr lang="it-IT" b="1" cap="small" dirty="0">
              <a:solidFill>
                <a:srgbClr val="2E6CA4"/>
              </a:solidFill>
            </a:endParaRPr>
          </a:p>
          <a:p>
            <a:pPr algn="ctr"/>
            <a:r>
              <a:rPr lang="it-IT" b="1" cap="small" dirty="0">
                <a:solidFill>
                  <a:srgbClr val="2E6CA4"/>
                </a:solidFill>
              </a:rPr>
              <a:t>Giovedì</a:t>
            </a:r>
            <a:r>
              <a:rPr lang="it-IT" b="1" i="1" cap="small" dirty="0">
                <a:solidFill>
                  <a:srgbClr val="2E6CA4"/>
                </a:solidFill>
              </a:rPr>
              <a:t> </a:t>
            </a:r>
            <a:r>
              <a:rPr lang="it-IT" b="1" dirty="0">
                <a:solidFill>
                  <a:srgbClr val="2E6CA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Maggio 2026, ore 10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Aula Magna Dipartimento di Economia e Impresa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Corso Italia 55-Catania</a:t>
            </a:r>
            <a:endParaRPr lang="it-IT" b="1" i="1" cap="small" dirty="0">
              <a:solidFill>
                <a:srgbClr val="2E6CA4"/>
              </a:solidFill>
            </a:endParaRPr>
          </a:p>
          <a:p>
            <a:pPr algn="ctr"/>
            <a:r>
              <a:rPr lang="it-IT" sz="2400" b="1" i="1" cap="small" dirty="0">
                <a:solidFill>
                  <a:srgbClr val="2E6CA4"/>
                </a:solidFill>
              </a:rPr>
              <a:t>Le nuove frontiere dell’amministrazione di sostegno</a:t>
            </a:r>
            <a:endParaRPr lang="it-IT" sz="2400" b="1" cap="small" dirty="0">
              <a:solidFill>
                <a:srgbClr val="2E6CA4"/>
              </a:solidFill>
            </a:endParaRPr>
          </a:p>
          <a:p>
            <a:pPr algn="ctr"/>
            <a:r>
              <a:rPr lang="it-IT" b="1" dirty="0"/>
              <a:t>con l’occasione sarà presentato il volume di Mario Renna </a:t>
            </a:r>
          </a:p>
          <a:p>
            <a:pPr algn="ctr"/>
            <a:r>
              <a:rPr lang="it-IT" b="1" dirty="0"/>
              <a:t>“L’ente amministratore di sostegno” </a:t>
            </a:r>
            <a:r>
              <a:rPr lang="it-IT" b="1" dirty="0" err="1"/>
              <a:t>Jovene</a:t>
            </a:r>
            <a:r>
              <a:rPr lang="it-IT" b="1" dirty="0"/>
              <a:t> editore 2025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8A9C6758-5DBC-4897-AE87-0B20573694F2}"/>
              </a:ext>
            </a:extLst>
          </p:cNvPr>
          <p:cNvSpPr/>
          <p:nvPr/>
        </p:nvSpPr>
        <p:spPr>
          <a:xfrm>
            <a:off x="-46091" y="9825090"/>
            <a:ext cx="73457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it-IT" sz="14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4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</a:t>
            </a:r>
            <a:endParaRPr lang="it-IT" sz="11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626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bbcd756-cc8d-43bf-8a96-39dc6f7c07e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24F931E611724E8D268877A1E3F329" ma:contentTypeVersion="15" ma:contentTypeDescription="Create a new document." ma:contentTypeScope="" ma:versionID="b4cb4fea704fb06df40ed35b76edd29e">
  <xsd:schema xmlns:xsd="http://www.w3.org/2001/XMLSchema" xmlns:xs="http://www.w3.org/2001/XMLSchema" xmlns:p="http://schemas.microsoft.com/office/2006/metadata/properties" xmlns:ns3="d62e2b78-cee7-4650-bdcc-275a6cb8b14e" xmlns:ns4="3bbcd756-cc8d-43bf-8a96-39dc6f7c07ef" targetNamespace="http://schemas.microsoft.com/office/2006/metadata/properties" ma:root="true" ma:fieldsID="38f882567fd182a45aaea5ea371b5a80" ns3:_="" ns4:_="">
    <xsd:import namespace="d62e2b78-cee7-4650-bdcc-275a6cb8b14e"/>
    <xsd:import namespace="3bbcd756-cc8d-43bf-8a96-39dc6f7c07e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e2b78-cee7-4650-bdcc-275a6cb8b14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bcd756-cc8d-43bf-8a96-39dc6f7c07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9DC5B8-7ACC-491B-AEFB-152C385B67D0}">
  <ds:schemaRefs>
    <ds:schemaRef ds:uri="3bbcd756-cc8d-43bf-8a96-39dc6f7c07ef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d62e2b78-cee7-4650-bdcc-275a6cb8b14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084B52F-EE9E-4C12-AF96-1CD216D7D9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2e2b78-cee7-4650-bdcc-275a6cb8b14e"/>
    <ds:schemaRef ds:uri="3bbcd756-cc8d-43bf-8a96-39dc6f7c07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39FF5C-746A-4EC8-B5DC-FC1218F062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849</TotalTime>
  <Words>173</Words>
  <Application>Microsoft Office PowerPoint</Application>
  <PresentationFormat>Personalizzato</PresentationFormat>
  <Paragraphs>61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Tanya Guastella</dc:creator>
  <cp:lastModifiedBy>Salvatore Bosa</cp:lastModifiedBy>
  <cp:revision>37</cp:revision>
  <dcterms:created xsi:type="dcterms:W3CDTF">2023-04-28T07:24:43Z</dcterms:created>
  <dcterms:modified xsi:type="dcterms:W3CDTF">2026-04-29T10:38:38Z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0x010100FD24F931E611724E8D268877A1E3F329</vt:lpwstr>
  </property>
</Properties>
</file>